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9" r:id="rId2"/>
    <p:sldId id="260" r:id="rId3"/>
    <p:sldId id="275" r:id="rId4"/>
    <p:sldId id="276" r:id="rId5"/>
    <p:sldId id="279" r:id="rId6"/>
    <p:sldId id="277" r:id="rId7"/>
    <p:sldId id="278" r:id="rId8"/>
    <p:sldId id="287" r:id="rId9"/>
    <p:sldId id="288" r:id="rId10"/>
    <p:sldId id="289" r:id="rId11"/>
    <p:sldId id="290" r:id="rId12"/>
    <p:sldId id="291" r:id="rId13"/>
    <p:sldId id="261" r:id="rId14"/>
    <p:sldId id="262" r:id="rId15"/>
    <p:sldId id="263" r:id="rId16"/>
    <p:sldId id="281" r:id="rId17"/>
    <p:sldId id="264" r:id="rId18"/>
    <p:sldId id="265" r:id="rId19"/>
    <p:sldId id="266" r:id="rId20"/>
    <p:sldId id="267" r:id="rId21"/>
    <p:sldId id="268" r:id="rId22"/>
    <p:sldId id="293" r:id="rId23"/>
    <p:sldId id="271" r:id="rId24"/>
    <p:sldId id="272" r:id="rId25"/>
    <p:sldId id="292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2823-21B4-5C45-8434-0538AB72493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64C9B-4BCB-E843-A3F2-0897EB69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7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8606-926B-454B-8BC6-9E2CAFBC2425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E27D-9CA5-462C-B5F1-25901979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utolift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03" y="1343930"/>
            <a:ext cx="8901398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to be a Great NASPO ValuePoint Contractor</a:t>
            </a:r>
          </a:p>
          <a:p>
            <a:endParaRPr lang="en-US" sz="2400" dirty="0"/>
          </a:p>
          <a:p>
            <a:r>
              <a:rPr lang="en-US" sz="2400" dirty="0" smtClean="0"/>
              <a:t>Vern Jones</a:t>
            </a:r>
          </a:p>
          <a:p>
            <a:r>
              <a:rPr lang="en-US" sz="2400" dirty="0" smtClean="0"/>
              <a:t>NASPO ValuePoint Marketing, Education and Outreach Coordinator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Tim Hay</a:t>
            </a:r>
          </a:p>
          <a:p>
            <a:r>
              <a:rPr lang="en-US" sz="2400" dirty="0" smtClean="0"/>
              <a:t>NASPO ValuePoint Cooperative Development  Coordinator</a:t>
            </a:r>
          </a:p>
          <a:p>
            <a:endParaRPr lang="en-US" sz="2400" dirty="0"/>
          </a:p>
          <a:p>
            <a:r>
              <a:rPr lang="en-US" sz="2400" dirty="0" smtClean="0"/>
              <a:t>Bart Lemmon</a:t>
            </a:r>
          </a:p>
          <a:p>
            <a:r>
              <a:rPr lang="en-US" sz="2400" dirty="0"/>
              <a:t>National SLG Contract </a:t>
            </a:r>
            <a:r>
              <a:rPr lang="en-US" sz="2400" dirty="0" smtClean="0"/>
              <a:t>Manager, Ricoh USA, Inc.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Steve </a:t>
            </a:r>
            <a:r>
              <a:rPr lang="en-US" sz="2400" dirty="0" err="1" smtClean="0"/>
              <a:t>Perlstein</a:t>
            </a:r>
            <a:endParaRPr lang="en-US" sz="2400" dirty="0" smtClean="0"/>
          </a:p>
          <a:p>
            <a:r>
              <a:rPr lang="en-US" sz="2400" dirty="0" smtClean="0"/>
              <a:t>Government Sales Manager, Mohawk Resources Ltd.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40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7888"/>
            <a:ext cx="9143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Focus </a:t>
            </a:r>
            <a:r>
              <a:rPr lang="en-US" sz="3600" dirty="0" smtClean="0"/>
              <a:t>on the value </a:t>
            </a:r>
            <a:r>
              <a:rPr lang="en-US" sz="3600" dirty="0"/>
              <a:t>of </a:t>
            </a:r>
            <a:r>
              <a:rPr lang="en-US" sz="3600" dirty="0" smtClean="0"/>
              <a:t>cooperative purchasing</a:t>
            </a:r>
          </a:p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Why does Cooperative Purchasing represent a </a:t>
            </a:r>
            <a:r>
              <a:rPr lang="en-US" sz="2400" b="1" dirty="0"/>
              <a:t>good </a:t>
            </a:r>
            <a:r>
              <a:rPr lang="en-US" sz="2400" b="1" dirty="0" smtClean="0"/>
              <a:t>value</a:t>
            </a:r>
            <a:endParaRPr lang="en-US" sz="2400" b="1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The </a:t>
            </a:r>
            <a:r>
              <a:rPr lang="en-US" sz="2400" b="1" dirty="0" smtClean="0"/>
              <a:t>significance</a:t>
            </a:r>
            <a:r>
              <a:rPr lang="en-US" sz="2400" dirty="0" smtClean="0"/>
              <a:t> of the sourcing committee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How does a </a:t>
            </a:r>
            <a:r>
              <a:rPr lang="en-US" sz="2400" b="1" dirty="0" smtClean="0"/>
              <a:t>well developed </a:t>
            </a:r>
            <a:r>
              <a:rPr lang="en-US" sz="2400" dirty="0" smtClean="0"/>
              <a:t>Contract benefit a customer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Underscore </a:t>
            </a:r>
            <a:r>
              <a:rPr lang="en-US" sz="2400" b="1" dirty="0" smtClean="0"/>
              <a:t>comprehensiveness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agreement</a:t>
            </a:r>
            <a:endParaRPr lang="en-US" sz="2400" dirty="0"/>
          </a:p>
        </p:txBody>
      </p:sp>
      <p:pic>
        <p:nvPicPr>
          <p:cNvPr id="18433" name="Picture 1" descr="C:\Users\LemmonB\Pictures\My Pictures\emailMessage-76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420" y="4672888"/>
            <a:ext cx="1891863" cy="189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14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03" y="1461761"/>
            <a:ext cx="9323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NVP Participation vs. Bid Issuance </a:t>
            </a:r>
          </a:p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State of NV - </a:t>
            </a:r>
            <a:r>
              <a:rPr lang="en-US" sz="2400" b="1" dirty="0" smtClean="0"/>
              <a:t>Cost </a:t>
            </a:r>
            <a:r>
              <a:rPr lang="en-US" sz="2400" b="1" dirty="0"/>
              <a:t>&amp; Time </a:t>
            </a:r>
            <a:r>
              <a:rPr lang="en-US" sz="2400" dirty="0"/>
              <a:t>of Bidding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State of UT Auditor’s Report – </a:t>
            </a:r>
            <a:r>
              <a:rPr lang="en-US" sz="2400" b="1" dirty="0" smtClean="0"/>
              <a:t>Examining</a:t>
            </a:r>
            <a:r>
              <a:rPr lang="en-US" sz="2400" dirty="0" smtClean="0"/>
              <a:t> NVP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For End Users - </a:t>
            </a:r>
            <a:r>
              <a:rPr lang="en-US" sz="2400" b="1" dirty="0" smtClean="0"/>
              <a:t>Value</a:t>
            </a:r>
            <a:r>
              <a:rPr lang="en-US" sz="2400" dirty="0" smtClean="0"/>
              <a:t> </a:t>
            </a:r>
            <a:r>
              <a:rPr lang="en-US" sz="2400" dirty="0"/>
              <a:t>of State Procurement Endorsed Contracts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NVP Contracts </a:t>
            </a:r>
            <a:r>
              <a:rPr lang="en-US" sz="2400" dirty="0"/>
              <a:t>can be </a:t>
            </a:r>
            <a:r>
              <a:rPr lang="en-US" sz="2400" b="1" dirty="0"/>
              <a:t>worked</a:t>
            </a:r>
            <a:r>
              <a:rPr lang="en-US" sz="2400" dirty="0"/>
              <a:t> with to accommodate </a:t>
            </a:r>
            <a:r>
              <a:rPr lang="en-US" sz="2400" dirty="0" smtClean="0"/>
              <a:t>special needs</a:t>
            </a:r>
            <a:endParaRPr lang="en-US" sz="2400" dirty="0"/>
          </a:p>
        </p:txBody>
      </p:sp>
      <p:pic>
        <p:nvPicPr>
          <p:cNvPr id="17409" name="Picture 1" descr="C:\Users\LemmonB\Pictures\My Pictures\thCAKLIAK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385" y="1784078"/>
            <a:ext cx="1969353" cy="1857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76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87" y="1270055"/>
            <a:ext cx="8410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Contract </a:t>
            </a:r>
            <a:r>
              <a:rPr lang="en-US" sz="3600" dirty="0"/>
              <a:t>Support &amp; </a:t>
            </a:r>
            <a:r>
              <a:rPr lang="en-US" sz="3600" dirty="0" smtClean="0"/>
              <a:t>Maintenance</a:t>
            </a:r>
          </a:p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Keep Current Pricing Schedules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·        Accurate Website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Billing Accuracy  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·        Regular Reviews  </a:t>
            </a:r>
            <a:r>
              <a:rPr lang="en-US" sz="2400" dirty="0" smtClean="0"/>
              <a:t>with the Lead State</a:t>
            </a:r>
            <a:endParaRPr lang="en-US" sz="2400" dirty="0"/>
          </a:p>
        </p:txBody>
      </p:sp>
      <p:pic>
        <p:nvPicPr>
          <p:cNvPr id="16385" name="Picture 1" descr="C:\Users\LemmonB\Pictures\My Pictures\thCAJ1LB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051" y="2002221"/>
            <a:ext cx="3050120" cy="3039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86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57200" y="1326806"/>
            <a:ext cx="8229600" cy="124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Steps to getting a NASPO ValuePoint Contract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2245" y="2551550"/>
            <a:ext cx="8470709" cy="4306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Show Usage within states</a:t>
            </a:r>
          </a:p>
          <a:p>
            <a:r>
              <a:rPr lang="en-US" sz="2400" dirty="0" smtClean="0"/>
              <a:t>Get a CPO’s &amp;/or staffers attention</a:t>
            </a:r>
          </a:p>
          <a:p>
            <a:r>
              <a:rPr lang="en-US" sz="2400" dirty="0" smtClean="0"/>
              <a:t>Persistence and follow-up</a:t>
            </a:r>
          </a:p>
          <a:p>
            <a:r>
              <a:rPr lang="en-US" sz="2400" dirty="0" smtClean="0"/>
              <a:t>Continue talking with decision makers </a:t>
            </a:r>
          </a:p>
          <a:p>
            <a:pPr lvl="1"/>
            <a:r>
              <a:rPr lang="en-US" dirty="0" smtClean="0"/>
              <a:t>CPO, staffers &amp; using agencies within each state</a:t>
            </a:r>
          </a:p>
          <a:p>
            <a:pPr lvl="1"/>
            <a:r>
              <a:rPr lang="en-US" sz="2200" dirty="0" smtClean="0"/>
              <a:t>Ask using agencies for a letter requesting to participate</a:t>
            </a:r>
          </a:p>
          <a:p>
            <a:r>
              <a:rPr lang="en-US" sz="2400" dirty="0" smtClean="0"/>
              <a:t>Let CPO and staffers know your company’s economic impact within their state</a:t>
            </a:r>
          </a:p>
          <a:p>
            <a:pPr lvl="1"/>
            <a:r>
              <a:rPr lang="en-US" dirty="0" smtClean="0"/>
              <a:t>I.e. what your company buys from businesses in state of __, how many employees, tax base etc.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2438400"/>
            <a:ext cx="11271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6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1546"/>
          <a:stretch/>
        </p:blipFill>
        <p:spPr>
          <a:xfrm>
            <a:off x="2279365" y="1284790"/>
            <a:ext cx="4274998" cy="55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Once a bid is released…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Attend ALL pre-bid meetings</a:t>
            </a:r>
          </a:p>
          <a:p>
            <a:r>
              <a:rPr lang="en-US" sz="2400" smtClean="0"/>
              <a:t>Ask lots of questions of procurement officer</a:t>
            </a:r>
          </a:p>
          <a:p>
            <a:r>
              <a:rPr lang="en-US" sz="2400" smtClean="0"/>
              <a:t>KNOW the contract you are entering </a:t>
            </a:r>
          </a:p>
          <a:p>
            <a:r>
              <a:rPr lang="en-US" sz="2400" smtClean="0"/>
              <a:t>KNOW the rules, terms and conditions of this contract</a:t>
            </a:r>
          </a:p>
          <a:p>
            <a:r>
              <a:rPr lang="en-US" sz="4400" smtClean="0"/>
              <a:t>BID</a:t>
            </a:r>
            <a:r>
              <a:rPr lang="en-US" sz="2400" smtClean="0"/>
              <a:t>: Don’t become a person “looking in” on competitors who have </a:t>
            </a:r>
            <a:r>
              <a:rPr lang="en-US" sz="2400" b="1" u="sng" smtClean="0"/>
              <a:t>earned</a:t>
            </a:r>
            <a:r>
              <a:rPr lang="en-US" sz="2400" smtClean="0"/>
              <a:t> an award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8" y="1752600"/>
            <a:ext cx="1219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r="7734"/>
          <a:stretch/>
        </p:blipFill>
        <p:spPr>
          <a:xfrm>
            <a:off x="6669698" y="4846547"/>
            <a:ext cx="2202840" cy="18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46" y="1312156"/>
            <a:ext cx="2968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Current Contract Information</a:t>
            </a:r>
          </a:p>
          <a:p>
            <a:r>
              <a:rPr lang="en-US" sz="1400" b="1" dirty="0"/>
              <a:t>Contract No. 06405</a:t>
            </a:r>
          </a:p>
          <a:p>
            <a:r>
              <a:rPr lang="en-US" sz="1400" b="1" dirty="0"/>
              <a:t>Page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046" y="2043466"/>
            <a:ext cx="2777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Highlights of the RFP Process: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162046" y="2391230"/>
            <a:ext cx="87851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1400" dirty="0"/>
              <a:t>All 17 members of the Automotive Lift Institute were contacted (</a:t>
            </a:r>
            <a:r>
              <a:rPr lang="en-US" sz="1400" dirty="0" smtClean="0">
                <a:hlinkClick r:id="rId2"/>
              </a:rPr>
              <a:t>www.autolift.org</a:t>
            </a:r>
            <a:r>
              <a:rPr lang="en-US" sz="1400" dirty="0" smtClean="0"/>
              <a:t>) </a:t>
            </a:r>
            <a:r>
              <a:rPr lang="en-US" sz="1400" dirty="0"/>
              <a:t>and all were sent bid notification.</a:t>
            </a:r>
          </a:p>
          <a:p>
            <a:r>
              <a:rPr lang="en-US" sz="1400" dirty="0"/>
              <a:t>• There were a number of meetings and conversations with potential manufacturers and suppliers regarding this</a:t>
            </a:r>
          </a:p>
          <a:p>
            <a:r>
              <a:rPr lang="en-US" sz="1400" dirty="0"/>
              <a:t>commodity.</a:t>
            </a:r>
          </a:p>
          <a:p>
            <a:r>
              <a:rPr lang="en-US" sz="1400" dirty="0"/>
              <a:t>• A pre-bid meeting was held. Five (5) different lift manufacturers were represented.</a:t>
            </a:r>
          </a:p>
          <a:p>
            <a:r>
              <a:rPr lang="en-US" sz="1400" dirty="0"/>
              <a:t>• Received Proposals from 7 of 17 members of the Automotive Lift Institute.</a:t>
            </a:r>
          </a:p>
          <a:p>
            <a:r>
              <a:rPr lang="en-US" sz="1400" dirty="0"/>
              <a:t>• Five (5) of the seven (7) proposals received went on to Step 2, Oral Interviews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62045" y="4395787"/>
            <a:ext cx="87851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• </a:t>
            </a:r>
            <a:r>
              <a:rPr lang="en-US" sz="1400" dirty="0"/>
              <a:t>All offers had to then pass the technical review committee which was made up of five (5) members of the Pacific</a:t>
            </a:r>
          </a:p>
          <a:p>
            <a:r>
              <a:rPr lang="en-US" sz="1400" dirty="0"/>
              <a:t>Northwest Fleet Managers Association. This process was a Q &amp; A between each potential lift vendor and the five (5)</a:t>
            </a:r>
          </a:p>
          <a:p>
            <a:r>
              <a:rPr lang="en-US" sz="1400" dirty="0"/>
              <a:t>member panel.</a:t>
            </a:r>
          </a:p>
          <a:p>
            <a:r>
              <a:rPr lang="en-US" sz="1400" dirty="0"/>
              <a:t>• The review committee did not accept the offers of two (2) of the potential vendors.</a:t>
            </a:r>
          </a:p>
          <a:p>
            <a:r>
              <a:rPr lang="en-US" sz="1400" dirty="0"/>
              <a:t>• An award was made to (three) 3 vendors who collectively represent 4 (four) manufacturers of vehicle lifts, which the</a:t>
            </a:r>
          </a:p>
          <a:p>
            <a:r>
              <a:rPr lang="en-US" sz="1400" dirty="0"/>
              <a:t>State feels can adequately serve the needs of the government agencies of Washington and other WSCA and non-</a:t>
            </a:r>
          </a:p>
          <a:p>
            <a:r>
              <a:rPr lang="en-US" sz="1400" dirty="0"/>
              <a:t>WSCA states.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2046" y="3853571"/>
            <a:ext cx="681748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• Each </a:t>
            </a:r>
            <a:r>
              <a:rPr lang="en-US" sz="1400" dirty="0" err="1"/>
              <a:t>offeror</a:t>
            </a:r>
            <a:r>
              <a:rPr lang="en-US" sz="1400" dirty="0"/>
              <a:t> had to stipulate that the “MPL” prices being offered were the lowest offered to any government customer.</a:t>
            </a:r>
          </a:p>
        </p:txBody>
      </p:sp>
    </p:spTree>
    <p:extLst>
      <p:ext uri="{BB962C8B-B14F-4D97-AF65-F5344CB8AC3E}">
        <p14:creationId xmlns:p14="http://schemas.microsoft.com/office/powerpoint/2010/main" val="65896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to do once you are an awarded NASPO ValuePoint bidder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94037"/>
            <a:ext cx="8229600" cy="3098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Market to state CPO’s, staffers &amp; potential using agencies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r>
              <a:rPr lang="en-US" sz="2400" dirty="0" smtClean="0"/>
              <a:t>Market to state agencies &amp; poli subs (political subdivisions) alerting them of this new contract &amp; simplicity of purchasing </a:t>
            </a:r>
          </a:p>
        </p:txBody>
      </p:sp>
    </p:spTree>
    <p:extLst>
      <p:ext uri="{BB962C8B-B14F-4D97-AF65-F5344CB8AC3E}">
        <p14:creationId xmlns:p14="http://schemas.microsoft.com/office/powerpoint/2010/main" val="2705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618" y="1686046"/>
            <a:ext cx="8461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/>
              </a:rPr>
              <a:t>Once you have a contract (fishing license), will you let it sit there (on the couch), or will you utilize and market it (go fishing)?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3"/>
          <a:stretch/>
        </p:blipFill>
        <p:spPr>
          <a:xfrm>
            <a:off x="3009418" y="5266480"/>
            <a:ext cx="2008996" cy="1375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2081" y="3877519"/>
            <a:ext cx="89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55" y="2718293"/>
            <a:ext cx="2348750" cy="3131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3136210"/>
            <a:ext cx="2963118" cy="18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61372" y="1381244"/>
            <a:ext cx="77724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Understand the PA “process” </a:t>
            </a:r>
          </a:p>
          <a:p>
            <a:r>
              <a:rPr lang="en-US" sz="2400" dirty="0" smtClean="0"/>
              <a:t>Make sure your sales force understands the contract</a:t>
            </a:r>
          </a:p>
          <a:p>
            <a:pPr lvl="1"/>
            <a:r>
              <a:rPr lang="en-US" dirty="0" smtClean="0"/>
              <a:t>T’s &amp; C’s (terms and conditions) i.e. freight, volume pricing, lead time etc. </a:t>
            </a:r>
          </a:p>
          <a:p>
            <a:pPr lvl="1"/>
            <a:r>
              <a:rPr lang="en-US" dirty="0" smtClean="0"/>
              <a:t>If state does not sign PA, know that transit or other gov. agencies can still use contract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85" y="3895844"/>
            <a:ext cx="4230162" cy="27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87" y="1306000"/>
            <a:ext cx="87407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/>
              <a:t>How does a contract start?</a:t>
            </a:r>
          </a:p>
          <a:p>
            <a:pPr lvl="0" algn="ctr"/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Ideas are generated by NASPO members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Surveys are distributed to all states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Projects are approved by the Management Board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Lead state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Lead state and multi-state/discipline sourcing team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NVP provides support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Lead state issues </a:t>
            </a:r>
            <a:r>
              <a:rPr lang="en-US" sz="2400" dirty="0"/>
              <a:t>p</a:t>
            </a:r>
            <a:r>
              <a:rPr lang="en-US" sz="2400" dirty="0" smtClean="0"/>
              <a:t>rocurement under their own laws/process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by lead state and sourcing team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Award recommendation sent to Management Board for approval</a:t>
            </a:r>
          </a:p>
          <a:p>
            <a:endParaRPr lang="en-US" sz="2400" dirty="0" smtClean="0"/>
          </a:p>
          <a:p>
            <a:r>
              <a:rPr lang="en-US" sz="2400" dirty="0" smtClean="0"/>
              <a:t>Q:	How </a:t>
            </a:r>
            <a:r>
              <a:rPr lang="en-US" sz="2400" dirty="0"/>
              <a:t>do I get a </a:t>
            </a:r>
            <a:r>
              <a:rPr lang="en-US" sz="2400" dirty="0" smtClean="0"/>
              <a:t>NVP contract</a:t>
            </a:r>
            <a:r>
              <a:rPr lang="en-US" sz="2400" dirty="0"/>
              <a:t>?  </a:t>
            </a:r>
            <a:endParaRPr lang="en-US" sz="2400" dirty="0" smtClean="0"/>
          </a:p>
          <a:p>
            <a:r>
              <a:rPr lang="en-US" sz="2400" dirty="0" smtClean="0"/>
              <a:t>A:	Respond to and win a NVP procurement.</a:t>
            </a:r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90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12-WSCA Vehicle Lifts-Mohawk Model PA-Apr10 [Read-Only] [Compatibility Mode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23945" r="20253"/>
          <a:stretch/>
        </p:blipFill>
        <p:spPr>
          <a:xfrm>
            <a:off x="856526" y="1375549"/>
            <a:ext cx="7257326" cy="5250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343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304" y="1508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TERMS AND </a:t>
            </a:r>
            <a:r>
              <a:rPr lang="en-US" b="1" dirty="0" smtClean="0"/>
              <a:t>CONDITIONS (sample):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Information for Ordering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7033" y="2324427"/>
            <a:ext cx="291103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Click here to display the Intergovernmental </a:t>
            </a:r>
            <a:endParaRPr lang="en-US" sz="1400" dirty="0" smtClean="0">
              <a:solidFill>
                <a:srgbClr val="0000FF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Purchasing </a:t>
            </a:r>
            <a:r>
              <a:rPr lang="en-US" sz="1400" dirty="0">
                <a:solidFill>
                  <a:srgbClr val="0000FF"/>
                </a:solidFill>
              </a:rPr>
              <a:t>Statutes (</a:t>
            </a:r>
            <a:r>
              <a:rPr lang="en-US" sz="1400" dirty="0" smtClean="0">
                <a:solidFill>
                  <a:srgbClr val="0000FF"/>
                </a:solidFill>
              </a:rPr>
              <a:t>PDF)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7894" y="3333354"/>
            <a:ext cx="211816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Click here for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Retail price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sheet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86" y="2453833"/>
            <a:ext cx="4236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600" dirty="0" smtClean="0"/>
              <a:t>F.O.B</a:t>
            </a:r>
            <a:r>
              <a:rPr lang="en-US" sz="1600" dirty="0"/>
              <a:t>. delivered to 48 contiguous states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 startAt="8"/>
            </a:pPr>
            <a:r>
              <a:rPr lang="en-US" sz="1600" dirty="0" smtClean="0"/>
              <a:t>Time of Delivery</a:t>
            </a:r>
          </a:p>
          <a:p>
            <a:pPr marL="342900" indent="-342900">
              <a:buAutoNum type="arabicPeriod" startAt="10"/>
            </a:pPr>
            <a:r>
              <a:rPr lang="en-US" sz="1600" dirty="0" smtClean="0"/>
              <a:t>Ordering Address: </a:t>
            </a:r>
            <a:r>
              <a:rPr lang="en-US" sz="1600" b="1" dirty="0" smtClean="0"/>
              <a:t>Mohawk Resources, Ltd. PO Box 110 Amsterdam, NY 12010</a:t>
            </a:r>
          </a:p>
          <a:p>
            <a:pPr marL="342900" indent="-342900">
              <a:buAutoNum type="arabicPeriod" startAt="10"/>
            </a:pPr>
            <a:r>
              <a:rPr lang="en-US" sz="1600" dirty="0" smtClean="0"/>
              <a:t>Payment Address: </a:t>
            </a:r>
            <a:r>
              <a:rPr lang="en-US" sz="1600" b="1" dirty="0"/>
              <a:t>Mohawk Resources, Ltd. PO Box 110 Amsterdam, NY </a:t>
            </a:r>
            <a:r>
              <a:rPr lang="en-US" sz="1600" b="1" dirty="0" smtClean="0"/>
              <a:t>12010</a:t>
            </a:r>
          </a:p>
          <a:p>
            <a:pPr marL="342900" indent="-342900">
              <a:buAutoNum type="arabicPeriod" startAt="15"/>
            </a:pPr>
            <a:r>
              <a:rPr lang="en-US" sz="1600" dirty="0" smtClean="0"/>
              <a:t>Installation available at open-market pricing.       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(Model Dependent)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288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0" t="16963" r="23259" b="6860"/>
          <a:stretch/>
        </p:blipFill>
        <p:spPr bwMode="auto">
          <a:xfrm>
            <a:off x="1510497" y="1583973"/>
            <a:ext cx="5683168" cy="51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73215"/>
            <a:ext cx="8686800" cy="7870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Market contract via company website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238" y="2754775"/>
            <a:ext cx="5660020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0815" y="3553428"/>
            <a:ext cx="1354238" cy="38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>
          <a:xfrm>
            <a:off x="6972467" y="1287922"/>
            <a:ext cx="2136086" cy="536776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5454" y="1405359"/>
            <a:ext cx="7772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Market contract via customized handouts </a:t>
            </a:r>
            <a:endParaRPr lang="en-US" sz="20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56504" y="1713535"/>
            <a:ext cx="2457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MOHAWK Highlights: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5629" y="2168790"/>
            <a:ext cx="3829050" cy="4457700"/>
          </a:xfrm>
          <a:prstGeom prst="rect">
            <a:avLst/>
          </a:prstGeom>
          <a:noFill/>
          <a:ln w="28575" algn="in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Mohawk Lifts are 100% designed, engineered, welded, and assembled in the US, since 1981.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Mohawk is the #1 supplier to federal, state and local government agencies.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Mohawk Lifts are ALI/ETL Certified Lifts to meet the one and only national safety standard for vehicle lifts.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Mohawk Lifts competitively bid against 17 members of the Automotive Lift Institute and 4 lift manufacturers were chosen to serve the WSCA contract requirements.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The State of Washington is the lead state for the WSCA Vehicle Lifts contract, awarded in April 2006.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The WSCA contract T &amp; C’s mandate the 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lowest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government pricing.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The WSCA contract is a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convenience use contract.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Mohawk’s 2-Post Lifts offer the industries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only 25 year warranty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lowest cost of ownership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) as no Mohawk lift has ever “worn out”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3058" y="40585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9838" y="1338805"/>
            <a:ext cx="78486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Market contract via quote template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 smtClean="0"/>
              <a:t>	-Make </a:t>
            </a:r>
            <a:r>
              <a:rPr lang="en-US" sz="2000" dirty="0"/>
              <a:t>agencies more comfortable with contract use</a:t>
            </a:r>
          </a:p>
          <a:p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3" name="Picture 2" descr="CA WSCA [Compatibility Mode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t="24990" r="24798"/>
          <a:stretch/>
        </p:blipFill>
        <p:spPr>
          <a:xfrm>
            <a:off x="1162668" y="2049498"/>
            <a:ext cx="5555860" cy="46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4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61847"/>
            <a:ext cx="7772400" cy="432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Market contract via customized business cards </a:t>
            </a:r>
            <a:endParaRPr lang="en-US" sz="2000" dirty="0" smtClean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8"/>
          <a:stretch/>
        </p:blipFill>
        <p:spPr>
          <a:xfrm>
            <a:off x="226418" y="1794076"/>
            <a:ext cx="4163620" cy="2436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3970" y="238036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Business Card Side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48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Business Card Side 2 w/ contract info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63970" y="4230330"/>
            <a:ext cx="4155939" cy="2135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0022" y="6008816"/>
            <a:ext cx="291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www.mohawklifts.com/gov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42" y="4330276"/>
            <a:ext cx="2476982" cy="1678540"/>
          </a:xfrm>
          <a:prstGeom prst="rect">
            <a:avLst/>
          </a:prstGeom>
        </p:spPr>
      </p:pic>
      <p:pic>
        <p:nvPicPr>
          <p:cNvPr id="1026" name="Picture 2" descr="http://www.mohawklifts.com/wp/pr/files/2010/08/ali_logo-me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0" y="5706533"/>
            <a:ext cx="471560" cy="4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hawklifts.com/wp/pr/files/2010/08/wsca-nas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07" y="4330276"/>
            <a:ext cx="795420" cy="5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2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57130"/>
            <a:ext cx="711264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Show statement of facts (letters) from participating agencies</a:t>
            </a:r>
            <a:endParaRPr lang="en-US" sz="2000" dirty="0"/>
          </a:p>
        </p:txBody>
      </p:sp>
      <p:pic>
        <p:nvPicPr>
          <p:cNvPr id="3" name="Picture 3" descr="wash2"/>
          <p:cNvPicPr>
            <a:picLocks noChangeAspect="1" noChangeArrowheads="1"/>
          </p:cNvPicPr>
          <p:nvPr/>
        </p:nvPicPr>
        <p:blipFill rotWithShape="1"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5000" r="7527"/>
          <a:stretch/>
        </p:blipFill>
        <p:spPr bwMode="auto">
          <a:xfrm>
            <a:off x="1891219" y="1797931"/>
            <a:ext cx="4526280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4293" y="2664681"/>
            <a:ext cx="386013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Facts about the WSCA Vehicle Lifts Contract: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~Contract continues to see significant growth in sales, 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increasing by 25% from 2007 to 2008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and 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43% from 2008 to 2009.</a:t>
            </a:r>
            <a:endParaRPr kumimoji="0" lang="en-US" alt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~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State participation rate is exceeding expectations.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 states signed  participating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addenda in 2008, 4 states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signed participating addenda in 2009, and 4 states signed in 2010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~The Vehicle Lift contract remains one of the fastest growing WSCA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contracts (by participants &amp; by contract usage increase).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24293" y="4254658"/>
            <a:ext cx="376999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~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When this contract was first awarded in April 2006, estimated annual  usage was approximately $250,000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en-US" altLang="en-US" sz="11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•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Since 2008 Q1 annual usage is approximately </a:t>
            </a:r>
            <a:r>
              <a:rPr kumimoji="0" lang="en-US" altLang="en-US" sz="11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$6.7 million (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2,689% of original estimate)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en-US" altLang="en-US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•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Since 2006,  total sales for all three vendors equals $42,068,344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•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Since 2011,  sales have been reported to 33 different states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(13 WSCA states, 20 non-WSCA states)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By far, this contract has exceeded any expectations we originally had. Thank you for your persistence and continued efforts to make this contract a success.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age Italic" pitchFamily="66" charset="0"/>
              </a:rPr>
              <a:t>Richard Carlson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York" charset="0"/>
              </a:rPr>
              <a:t>Richard Carlson, Contracts Consultant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York" charset="0"/>
              </a:rPr>
              <a:t>Office of State Procurement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York" charset="0"/>
              </a:rPr>
              <a:t>(360) 902-7427 Office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York" charset="0"/>
              </a:rPr>
              <a:t>(360) 586-2426 Fax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1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1281546"/>
            <a:ext cx="88669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an Award has been made, The Lead </a:t>
            </a:r>
            <a:r>
              <a:rPr lang="en-US" sz="2400" dirty="0"/>
              <a:t>S</a:t>
            </a:r>
            <a:r>
              <a:rPr lang="en-US" sz="2400" dirty="0" smtClean="0"/>
              <a:t>tate negotiates a MASTER AGREEMENT with awarded contractor(s)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Master agreement is the “umbrella agreement”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Administered by the Lead State’s Contract Administrator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Contains NVP Standard Terms and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subsequent state or political subdivision agreements (Participating Addenda) fall under the master agreement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States have ability to negotiate additional terms and conditions in PA’s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03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9" y="1397000"/>
            <a:ext cx="83589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Participating Addendum (PA</a:t>
            </a:r>
            <a:r>
              <a:rPr lang="en-US" sz="2400" dirty="0" smtClean="0"/>
              <a:t>)</a:t>
            </a:r>
          </a:p>
          <a:p>
            <a:pPr lvl="0"/>
            <a:endParaRPr lang="en-US" sz="2400" dirty="0"/>
          </a:p>
          <a:p>
            <a:r>
              <a:rPr lang="en-US" sz="2400" dirty="0" smtClean="0"/>
              <a:t>Each </a:t>
            </a:r>
            <a:r>
              <a:rPr lang="en-US" sz="2400" dirty="0"/>
              <a:t>Participating State (CPO/CIO</a:t>
            </a:r>
            <a:r>
              <a:rPr lang="en-US" sz="2400" dirty="0" smtClean="0"/>
              <a:t>) establishes </a:t>
            </a:r>
            <a:r>
              <a:rPr lang="en-US" sz="2400" dirty="0"/>
              <a:t>who can purchase within </a:t>
            </a:r>
            <a:r>
              <a:rPr lang="en-US" sz="2400" dirty="0" smtClean="0"/>
              <a:t>their state </a:t>
            </a:r>
            <a:endParaRPr lang="en-US" sz="2400" dirty="0"/>
          </a:p>
          <a:p>
            <a:pPr lvl="2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State </a:t>
            </a:r>
            <a:r>
              <a:rPr lang="en-US" sz="2400" dirty="0"/>
              <a:t>and Political </a:t>
            </a:r>
            <a:r>
              <a:rPr lang="en-US" sz="2400" dirty="0" smtClean="0"/>
              <a:t>Subdivisions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State only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Political </a:t>
            </a:r>
            <a:r>
              <a:rPr lang="en-US" sz="2400" dirty="0"/>
              <a:t>Subdivisions </a:t>
            </a:r>
            <a:r>
              <a:rPr lang="en-US" sz="2400" dirty="0" smtClean="0"/>
              <a:t>Only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Please check with NVP </a:t>
            </a:r>
            <a:r>
              <a:rPr lang="en-US" sz="2400" dirty="0"/>
              <a:t>b</a:t>
            </a:r>
            <a:r>
              <a:rPr lang="en-US" sz="2400" dirty="0" smtClean="0"/>
              <a:t>efore executing a PA directly with a political subdivision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40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76" y="1281445"/>
            <a:ext cx="8810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Contract </a:t>
            </a:r>
            <a:r>
              <a:rPr lang="en-US" sz="2400" dirty="0" smtClean="0"/>
              <a:t>Reviews (Yearly) with sourcing team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Contractor performance compared to competition, market, prior </a:t>
            </a:r>
            <a:r>
              <a:rPr lang="en-US" sz="2400" dirty="0" smtClean="0"/>
              <a:t>contract(s)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Opportunities </a:t>
            </a:r>
            <a:r>
              <a:rPr lang="en-US" sz="2400" dirty="0"/>
              <a:t>and </a:t>
            </a:r>
            <a:r>
              <a:rPr lang="en-US" sz="2400" dirty="0" smtClean="0"/>
              <a:t>problems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Reconcile PA’s</a:t>
            </a: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 Industry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sales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</a:t>
            </a:r>
            <a:r>
              <a:rPr lang="en-US" sz="2400" dirty="0"/>
              <a:t>of marketing/sales strategy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31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45" y="1327727"/>
            <a:ext cx="81049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Once You’re Awarded a WSCA-NASPO </a:t>
            </a:r>
            <a:r>
              <a:rPr lang="en-US" sz="2400" dirty="0" smtClean="0"/>
              <a:t>contract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Contract Administrators and Sales </a:t>
            </a:r>
            <a:r>
              <a:rPr lang="en-US" sz="2400" dirty="0" smtClean="0"/>
              <a:t>Staff on the contract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reporting </a:t>
            </a:r>
            <a:r>
              <a:rPr lang="en-US" sz="2400" dirty="0"/>
              <a:t>r</a:t>
            </a:r>
            <a:r>
              <a:rPr lang="en-US" sz="2400" dirty="0" smtClean="0"/>
              <a:t>equirements </a:t>
            </a:r>
            <a:r>
              <a:rPr lang="en-US" sz="2400" dirty="0"/>
              <a:t>and </a:t>
            </a:r>
            <a:r>
              <a:rPr lang="en-US" sz="2400" dirty="0" smtClean="0"/>
              <a:t>administrative fees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All employees who interact with end users should be able to educate them on how an entity is or can be qualified to buy from WSCA-NASPO </a:t>
            </a:r>
            <a:r>
              <a:rPr lang="en-US" sz="2400" dirty="0" smtClean="0"/>
              <a:t>contract (PA process)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2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6" y="1304636"/>
            <a:ext cx="8809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action plans and sales </a:t>
            </a:r>
            <a:r>
              <a:rPr lang="en-US" sz="2400" dirty="0" smtClean="0"/>
              <a:t>strategies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What resources does your company have that can help promote the contract? </a:t>
            </a: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internal stakeholders of unique appeal of W-N contracts to government entities – Legal, competitive, lower cost, convenient, best-in-</a:t>
            </a:r>
            <a:r>
              <a:rPr lang="en-US" sz="2400" dirty="0" smtClean="0"/>
              <a:t>class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 customer information and </a:t>
            </a:r>
            <a:r>
              <a:rPr lang="en-US" sz="2400" dirty="0"/>
              <a:t>promotional </a:t>
            </a:r>
            <a:r>
              <a:rPr lang="en-US" sz="2400" dirty="0" smtClean="0"/>
              <a:t>materials:</a:t>
            </a:r>
            <a:endParaRPr lang="en-US" sz="2400" dirty="0"/>
          </a:p>
          <a:p>
            <a:pPr lvl="1"/>
            <a:r>
              <a:rPr lang="en-US" sz="2400" dirty="0"/>
              <a:t>Website, FAQs, Links to MA, </a:t>
            </a:r>
            <a:r>
              <a:rPr lang="en-US" sz="2400" dirty="0" smtClean="0"/>
              <a:t>PAs, </a:t>
            </a:r>
            <a:endParaRPr lang="en-US" sz="2400" dirty="0"/>
          </a:p>
          <a:p>
            <a:pPr lvl="1"/>
            <a:r>
              <a:rPr lang="en-US" sz="2400" dirty="0" smtClean="0"/>
              <a:t>Cooperate </a:t>
            </a:r>
            <a:r>
              <a:rPr lang="en-US" sz="2400" dirty="0"/>
              <a:t>with </a:t>
            </a:r>
            <a:r>
              <a:rPr lang="en-US" sz="2400" dirty="0" smtClean="0"/>
              <a:t>Lead State, NVP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82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765" y="1377890"/>
            <a:ext cx="85745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makes NVP Contracts </a:t>
            </a:r>
            <a:r>
              <a:rPr lang="en-US" sz="3600" b="1" dirty="0" smtClean="0"/>
              <a:t>Unique</a:t>
            </a:r>
            <a:r>
              <a:rPr lang="en-US" sz="3600" dirty="0" smtClean="0"/>
              <a:t>? </a:t>
            </a:r>
          </a:p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Comprehensive &amp; Multi Dimensional   </a:t>
            </a:r>
            <a:endParaRPr lang="en-US" sz="2400" b="1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Complex with Layered Documentation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Contain many moving parts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·        </a:t>
            </a:r>
            <a:r>
              <a:rPr lang="en-US" sz="2400" dirty="0" smtClean="0"/>
              <a:t>May Operate Differently in each state </a:t>
            </a:r>
            <a:endParaRPr lang="en-US" sz="2400" dirty="0"/>
          </a:p>
        </p:txBody>
      </p:sp>
      <p:pic>
        <p:nvPicPr>
          <p:cNvPr id="1026" name="Picture 2" descr="http://www.neoclipart.com/uploads/posts/2010-11/1288609394_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834" y="2506717"/>
            <a:ext cx="2144263" cy="209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2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9627" y="2758966"/>
            <a:ext cx="2301765" cy="223870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5309" y="2822027"/>
            <a:ext cx="2238705" cy="21286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36882" y="2758966"/>
            <a:ext cx="2222938" cy="222293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4221" y="3276599"/>
            <a:ext cx="211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Contract Performance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69" y="3342291"/>
            <a:ext cx="1907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NVP  </a:t>
            </a: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Agreement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944" y="3563007"/>
            <a:ext cx="211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Education</a:t>
            </a:r>
          </a:p>
          <a:p>
            <a:pPr algn="ctr"/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784" y="1494361"/>
            <a:ext cx="722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Balancing three different areas </a:t>
            </a:r>
          </a:p>
        </p:txBody>
      </p:sp>
    </p:spTree>
    <p:extLst>
      <p:ext uri="{BB962C8B-B14F-4D97-AF65-F5344CB8AC3E}">
        <p14:creationId xmlns:p14="http://schemas.microsoft.com/office/powerpoint/2010/main" val="98746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5848</TotalTime>
  <Words>1303</Words>
  <Application>Microsoft Macintosh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Hearn</dc:creator>
  <cp:lastModifiedBy>Vern Jones</cp:lastModifiedBy>
  <cp:revision>25</cp:revision>
  <cp:lastPrinted>2015-03-02T18:47:25Z</cp:lastPrinted>
  <dcterms:created xsi:type="dcterms:W3CDTF">2014-12-17T16:38:12Z</dcterms:created>
  <dcterms:modified xsi:type="dcterms:W3CDTF">2015-03-11T16:05:33Z</dcterms:modified>
</cp:coreProperties>
</file>